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409" r:id="rId2"/>
    <p:sldId id="443" r:id="rId3"/>
    <p:sldId id="416" r:id="rId4"/>
    <p:sldId id="464" r:id="rId5"/>
    <p:sldId id="444" r:id="rId6"/>
    <p:sldId id="463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17" userDrawn="1">
          <p15:clr>
            <a:srgbClr val="A4A3A4"/>
          </p15:clr>
        </p15:guide>
        <p15:guide id="3" orient="horz" pos="19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242"/>
    <a:srgbClr val="9DC3E6"/>
    <a:srgbClr val="FF4C33"/>
    <a:srgbClr val="C6C6C6"/>
    <a:srgbClr val="FF5636"/>
    <a:srgbClr val="FF2027"/>
    <a:srgbClr val="F4B183"/>
    <a:srgbClr val="FF0000"/>
    <a:srgbClr val="FC2A51"/>
    <a:srgbClr val="C9AE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48" y="134"/>
      </p:cViewPr>
      <p:guideLst>
        <p:guide pos="3817"/>
        <p:guide orient="horz" pos="19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92D09-6E53-4EE3-94EA-323CDEEA173D}" type="datetimeFigureOut">
              <a:rPr lang="zh-CN" altLang="en-US" smtClean="0"/>
              <a:t>2020/7/18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3550C-0EAD-42A3-AC8C-7F87D0B3B9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356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69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531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410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410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708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3550C-0EAD-42A3-AC8C-7F87D0B3B98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489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51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914-9BB2-4713-9EBF-61770F406B81}" type="datetime1">
              <a:rPr lang="zh-CN" altLang="en-US" smtClean="0"/>
              <a:t>2020/7/18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58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914-9BB2-4713-9EBF-61770F406B81}" type="datetime1">
              <a:rPr lang="zh-CN" altLang="en-US" smtClean="0"/>
              <a:t>2020/7/18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536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4B914-9BB2-4713-9EBF-61770F406B81}" type="datetime1">
              <a:rPr lang="zh-CN" altLang="en-US" smtClean="0"/>
              <a:t>2020/7/18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6538A-33AE-45EB-868C-14B9E34ED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059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8"/>
          <p:cNvSpPr txBox="1"/>
          <p:nvPr/>
        </p:nvSpPr>
        <p:spPr>
          <a:xfrm>
            <a:off x="4300647" y="3407900"/>
            <a:ext cx="7507134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66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油管频道指标体系</a:t>
            </a:r>
            <a:endParaRPr lang="en-US" altLang="zh-CN" sz="6600" b="1" spc="200" dirty="0">
              <a:solidFill>
                <a:schemeClr val="bg2">
                  <a:lumMod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Box 8"/>
          <p:cNvSpPr txBox="1"/>
          <p:nvPr/>
        </p:nvSpPr>
        <p:spPr>
          <a:xfrm>
            <a:off x="4300647" y="2664381"/>
            <a:ext cx="7507134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800" spc="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赵睿思</a:t>
            </a:r>
          </a:p>
        </p:txBody>
      </p:sp>
      <p:sp>
        <p:nvSpPr>
          <p:cNvPr id="13" name="TextBox 8"/>
          <p:cNvSpPr txBox="1"/>
          <p:nvPr/>
        </p:nvSpPr>
        <p:spPr>
          <a:xfrm>
            <a:off x="4300647" y="2107956"/>
            <a:ext cx="19103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i="1" spc="1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19</a:t>
            </a:r>
            <a:r>
              <a:rPr lang="zh-CN" altLang="en-US" sz="3200" i="1" spc="1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数新</a:t>
            </a:r>
          </a:p>
        </p:txBody>
      </p:sp>
      <p:sp>
        <p:nvSpPr>
          <p:cNvPr id="3" name="等腰三角形 2"/>
          <p:cNvSpPr/>
          <p:nvPr/>
        </p:nvSpPr>
        <p:spPr>
          <a:xfrm rot="5400000">
            <a:off x="11452534" y="3099710"/>
            <a:ext cx="467870" cy="2426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224788" y="2107956"/>
            <a:ext cx="2315607" cy="23156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91171" y="2932142"/>
            <a:ext cx="667234" cy="66723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781489" y="222947"/>
            <a:ext cx="663277" cy="663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703430" y="4971399"/>
            <a:ext cx="1149160" cy="11491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12845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任意多边形 56"/>
          <p:cNvSpPr/>
          <p:nvPr/>
        </p:nvSpPr>
        <p:spPr>
          <a:xfrm rot="20493682">
            <a:off x="3223583" y="-249355"/>
            <a:ext cx="2411440" cy="1532474"/>
          </a:xfrm>
          <a:custGeom>
            <a:avLst/>
            <a:gdLst>
              <a:gd name="connsiteX0" fmla="*/ 541710 w 2411440"/>
              <a:gd name="connsiteY0" fmla="*/ 0 h 1532474"/>
              <a:gd name="connsiteX1" fmla="*/ 2405939 w 2411440"/>
              <a:gd name="connsiteY1" fmla="*/ 621543 h 1532474"/>
              <a:gd name="connsiteX2" fmla="*/ 2411440 w 2411440"/>
              <a:gd name="connsiteY2" fmla="*/ 697026 h 1532474"/>
              <a:gd name="connsiteX3" fmla="*/ 1205720 w 2411440"/>
              <a:gd name="connsiteY3" fmla="*/ 1532474 h 1532474"/>
              <a:gd name="connsiteX4" fmla="*/ 0 w 2411440"/>
              <a:gd name="connsiteY4" fmla="*/ 697026 h 1532474"/>
              <a:gd name="connsiteX5" fmla="*/ 531590 w 2411440"/>
              <a:gd name="connsiteY5" fmla="*/ 4260 h 1532474"/>
              <a:gd name="connsiteX6" fmla="*/ 541710 w 2411440"/>
              <a:gd name="connsiteY6" fmla="*/ 0 h 153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1440" h="1532474">
                <a:moveTo>
                  <a:pt x="541710" y="0"/>
                </a:moveTo>
                <a:lnTo>
                  <a:pt x="2405939" y="621543"/>
                </a:lnTo>
                <a:lnTo>
                  <a:pt x="2411440" y="697026"/>
                </a:lnTo>
                <a:cubicBezTo>
                  <a:pt x="2411441" y="1158431"/>
                  <a:pt x="1871622" y="1532474"/>
                  <a:pt x="1205720" y="1532474"/>
                </a:cubicBezTo>
                <a:cubicBezTo>
                  <a:pt x="539819" y="1532473"/>
                  <a:pt x="0" y="1158432"/>
                  <a:pt x="0" y="697026"/>
                </a:cubicBezTo>
                <a:cubicBezTo>
                  <a:pt x="0" y="408648"/>
                  <a:pt x="210867" y="154396"/>
                  <a:pt x="531590" y="4260"/>
                </a:cubicBezTo>
                <a:lnTo>
                  <a:pt x="54171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784844" y="3106657"/>
            <a:ext cx="364445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>
                <a:solidFill>
                  <a:srgbClr val="42424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CONTENT</a:t>
            </a:r>
            <a:endParaRPr lang="zh-CN" altLang="en-US" sz="5400" b="1" dirty="0">
              <a:solidFill>
                <a:srgbClr val="42424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0" y="1"/>
            <a:ext cx="6183746" cy="1374187"/>
          </a:xfrm>
          <a:custGeom>
            <a:avLst/>
            <a:gdLst>
              <a:gd name="connsiteX0" fmla="*/ 0 w 6183746"/>
              <a:gd name="connsiteY0" fmla="*/ 0 h 1374187"/>
              <a:gd name="connsiteX1" fmla="*/ 6183746 w 6183746"/>
              <a:gd name="connsiteY1" fmla="*/ 0 h 1374187"/>
              <a:gd name="connsiteX2" fmla="*/ 6045563 w 6183746"/>
              <a:gd name="connsiteY2" fmla="*/ 57136 h 1374187"/>
              <a:gd name="connsiteX3" fmla="*/ 0 w 6183746"/>
              <a:gd name="connsiteY3" fmla="*/ 823664 h 1374187"/>
              <a:gd name="connsiteX4" fmla="*/ 0 w 6183746"/>
              <a:gd name="connsiteY4" fmla="*/ 0 h 1374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83746" h="1374187">
                <a:moveTo>
                  <a:pt x="0" y="0"/>
                </a:moveTo>
                <a:lnTo>
                  <a:pt x="6183746" y="0"/>
                </a:lnTo>
                <a:lnTo>
                  <a:pt x="6045563" y="57136"/>
                </a:lnTo>
                <a:cubicBezTo>
                  <a:pt x="4149570" y="871809"/>
                  <a:pt x="3219061" y="2096946"/>
                  <a:pt x="0" y="82366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schemeClr val="bg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657862" y="1625139"/>
            <a:ext cx="1051767" cy="749936"/>
            <a:chOff x="6035668" y="1399003"/>
            <a:chExt cx="1051767" cy="749936"/>
          </a:xfrm>
        </p:grpSpPr>
        <p:grpSp>
          <p:nvGrpSpPr>
            <p:cNvPr id="3" name="组合 2"/>
            <p:cNvGrpSpPr/>
            <p:nvPr/>
          </p:nvGrpSpPr>
          <p:grpSpPr>
            <a:xfrm>
              <a:off x="6059488" y="1399003"/>
              <a:ext cx="857982" cy="749936"/>
              <a:chOff x="891171" y="2107956"/>
              <a:chExt cx="2649224" cy="2315607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1224788" y="2107956"/>
                <a:ext cx="2315607" cy="23156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203200" dist="25400" dir="1800000" sx="102000" sy="102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891171" y="2932142"/>
                <a:ext cx="667234" cy="66723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TextBox 8"/>
            <p:cNvSpPr txBox="1"/>
            <p:nvPr/>
          </p:nvSpPr>
          <p:spPr>
            <a:xfrm>
              <a:off x="6035668" y="1476602"/>
              <a:ext cx="1051767" cy="61555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zh-CN" sz="4000" b="1" spc="2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657862" y="3106657"/>
            <a:ext cx="1051767" cy="749936"/>
            <a:chOff x="6035668" y="2658745"/>
            <a:chExt cx="1051767" cy="749936"/>
          </a:xfrm>
        </p:grpSpPr>
        <p:grpSp>
          <p:nvGrpSpPr>
            <p:cNvPr id="38" name="组合 37"/>
            <p:cNvGrpSpPr/>
            <p:nvPr/>
          </p:nvGrpSpPr>
          <p:grpSpPr>
            <a:xfrm>
              <a:off x="6059488" y="2658745"/>
              <a:ext cx="857982" cy="749936"/>
              <a:chOff x="891171" y="2107956"/>
              <a:chExt cx="2649224" cy="2315607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1224788" y="2107956"/>
                <a:ext cx="2315607" cy="23156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203200" dist="25400" dir="1800000" sx="102000" sy="102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891171" y="2932142"/>
                <a:ext cx="667234" cy="66723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TextBox 8"/>
            <p:cNvSpPr txBox="1"/>
            <p:nvPr/>
          </p:nvSpPr>
          <p:spPr>
            <a:xfrm>
              <a:off x="6035668" y="2736211"/>
              <a:ext cx="1051767" cy="61555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zh-CN" sz="4000" b="1" spc="2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57862" y="4644956"/>
            <a:ext cx="1051767" cy="749936"/>
            <a:chOff x="6035668" y="3673627"/>
            <a:chExt cx="1051767" cy="749936"/>
          </a:xfrm>
        </p:grpSpPr>
        <p:grpSp>
          <p:nvGrpSpPr>
            <p:cNvPr id="41" name="组合 40"/>
            <p:cNvGrpSpPr/>
            <p:nvPr/>
          </p:nvGrpSpPr>
          <p:grpSpPr>
            <a:xfrm>
              <a:off x="6059488" y="3673627"/>
              <a:ext cx="857982" cy="749936"/>
              <a:chOff x="891171" y="2107956"/>
              <a:chExt cx="2649224" cy="2315607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1224788" y="2107956"/>
                <a:ext cx="2315607" cy="23156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203200" dist="25400" dir="1800000" sx="102000" sy="102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891171" y="2932142"/>
                <a:ext cx="667234" cy="66723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0" name="TextBox 8"/>
            <p:cNvSpPr txBox="1"/>
            <p:nvPr/>
          </p:nvSpPr>
          <p:spPr>
            <a:xfrm>
              <a:off x="6035668" y="3727435"/>
              <a:ext cx="1051767" cy="61555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zh-CN" sz="4000" b="1" spc="2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55" name="TextBox 8"/>
          <p:cNvSpPr txBox="1"/>
          <p:nvPr/>
        </p:nvSpPr>
        <p:spPr>
          <a:xfrm>
            <a:off x="6062568" y="1800649"/>
            <a:ext cx="575162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spc="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指标权重体系</a:t>
            </a:r>
            <a:endParaRPr lang="en-US" altLang="zh-CN" sz="2800" spc="2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Box 8"/>
          <p:cNvSpPr txBox="1"/>
          <p:nvPr/>
        </p:nvSpPr>
        <p:spPr>
          <a:xfrm>
            <a:off x="6062568" y="3266180"/>
            <a:ext cx="575162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spc="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指标计算结果</a:t>
            </a:r>
            <a:endParaRPr lang="en-US" altLang="zh-CN" sz="2800" spc="2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Box 8"/>
          <p:cNvSpPr txBox="1"/>
          <p:nvPr/>
        </p:nvSpPr>
        <p:spPr>
          <a:xfrm>
            <a:off x="6062568" y="4784271"/>
            <a:ext cx="575162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800" spc="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研究发现</a:t>
            </a:r>
            <a:endParaRPr lang="en-US" altLang="zh-CN" sz="2800" spc="2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159201"/>
      </p:ext>
    </p:extLst>
  </p:cSld>
  <p:clrMapOvr>
    <a:masterClrMapping/>
  </p:clrMapOvr>
  <p:transition spd="slow" advTm="2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604788" y="2010562"/>
            <a:ext cx="1581373" cy="15813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742" y="2353670"/>
            <a:ext cx="2771775" cy="1905000"/>
          </a:xfrm>
          <a:prstGeom prst="rect">
            <a:avLst/>
          </a:prstGeom>
        </p:spPr>
      </p:pic>
      <p:sp>
        <p:nvSpPr>
          <p:cNvPr id="7" name="TextBox 8"/>
          <p:cNvSpPr txBox="1"/>
          <p:nvPr/>
        </p:nvSpPr>
        <p:spPr>
          <a:xfrm>
            <a:off x="1043733" y="2475173"/>
            <a:ext cx="4343055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Part</a:t>
            </a:r>
            <a:r>
              <a:rPr lang="zh-CN" altLang="en-US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 </a:t>
            </a:r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8" name="矩形 7"/>
          <p:cNvSpPr/>
          <p:nvPr/>
        </p:nvSpPr>
        <p:spPr>
          <a:xfrm>
            <a:off x="950670" y="3306170"/>
            <a:ext cx="2448933" cy="1614801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指标体系权重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 rot="10800000">
            <a:off x="7734300" y="-23240"/>
            <a:ext cx="4457700" cy="6872748"/>
          </a:xfrm>
          <a:custGeom>
            <a:avLst/>
            <a:gdLst>
              <a:gd name="connsiteX0" fmla="*/ 2813957 w 4457700"/>
              <a:gd name="connsiteY0" fmla="*/ 6872748 h 6872748"/>
              <a:gd name="connsiteX1" fmla="*/ 0 w 4457700"/>
              <a:gd name="connsiteY1" fmla="*/ 6872748 h 6872748"/>
              <a:gd name="connsiteX2" fmla="*/ 0 w 4457700"/>
              <a:gd name="connsiteY2" fmla="*/ 0 h 6872748"/>
              <a:gd name="connsiteX3" fmla="*/ 539063 w 4457700"/>
              <a:gd name="connsiteY3" fmla="*/ 0 h 6872748"/>
              <a:gd name="connsiteX4" fmla="*/ 2813957 w 4457700"/>
              <a:gd name="connsiteY4" fmla="*/ 0 h 6872748"/>
              <a:gd name="connsiteX5" fmla="*/ 2828251 w 4457700"/>
              <a:gd name="connsiteY5" fmla="*/ 0 h 6872748"/>
              <a:gd name="connsiteX6" fmla="*/ 2886320 w 4457700"/>
              <a:gd name="connsiteY6" fmla="*/ 35514 h 6872748"/>
              <a:gd name="connsiteX7" fmla="*/ 4457700 w 4457700"/>
              <a:gd name="connsiteY7" fmla="*/ 3418192 h 6872748"/>
              <a:gd name="connsiteX8" fmla="*/ 2886320 w 4457700"/>
              <a:gd name="connsiteY8" fmla="*/ 6800870 h 6872748"/>
              <a:gd name="connsiteX9" fmla="*/ 2813957 w 4457700"/>
              <a:gd name="connsiteY9" fmla="*/ 6845127 h 68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57700" h="6872748">
                <a:moveTo>
                  <a:pt x="2813957" y="6872748"/>
                </a:moveTo>
                <a:lnTo>
                  <a:pt x="0" y="6872748"/>
                </a:lnTo>
                <a:lnTo>
                  <a:pt x="0" y="0"/>
                </a:lnTo>
                <a:lnTo>
                  <a:pt x="539063" y="0"/>
                </a:lnTo>
                <a:lnTo>
                  <a:pt x="2813957" y="0"/>
                </a:lnTo>
                <a:lnTo>
                  <a:pt x="2828251" y="0"/>
                </a:lnTo>
                <a:lnTo>
                  <a:pt x="2886320" y="35514"/>
                </a:lnTo>
                <a:cubicBezTo>
                  <a:pt x="3816091" y="641583"/>
                  <a:pt x="4457700" y="1928525"/>
                  <a:pt x="4457700" y="3418192"/>
                </a:cubicBezTo>
                <a:cubicBezTo>
                  <a:pt x="4457700" y="4907859"/>
                  <a:pt x="3816091" y="6194800"/>
                  <a:pt x="2886320" y="6800870"/>
                </a:cubicBezTo>
                <a:lnTo>
                  <a:pt x="2813957" y="6845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833190" y="1824321"/>
            <a:ext cx="8001744" cy="35352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3F63DE-3A9A-4EA4-BFA5-554AC5D38BDA}"/>
              </a:ext>
            </a:extLst>
          </p:cNvPr>
          <p:cNvSpPr txBox="1"/>
          <p:nvPr/>
        </p:nvSpPr>
        <p:spPr>
          <a:xfrm>
            <a:off x="1519637" y="486105"/>
            <a:ext cx="6522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指数大小排名后分等级赋分，分数分为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等，指数大小前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赋分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分，第二个层次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分，第三个层次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分，以此类推。总指标体系分数满分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分，互动力、影响力、生产力各占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304B86-91A0-4E80-932E-9CA72E512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7795" y="2028554"/>
            <a:ext cx="7838923" cy="312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68177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604788" y="2010562"/>
            <a:ext cx="1581373" cy="15813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742" y="2353670"/>
            <a:ext cx="2771775" cy="1905000"/>
          </a:xfrm>
          <a:prstGeom prst="rect">
            <a:avLst/>
          </a:prstGeom>
        </p:spPr>
      </p:pic>
      <p:sp>
        <p:nvSpPr>
          <p:cNvPr id="7" name="TextBox 8"/>
          <p:cNvSpPr txBox="1"/>
          <p:nvPr/>
        </p:nvSpPr>
        <p:spPr>
          <a:xfrm>
            <a:off x="1043733" y="2475173"/>
            <a:ext cx="4343055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Part</a:t>
            </a:r>
            <a:r>
              <a:rPr lang="zh-CN" altLang="en-US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 </a:t>
            </a:r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8" name="矩形 7"/>
          <p:cNvSpPr/>
          <p:nvPr/>
        </p:nvSpPr>
        <p:spPr>
          <a:xfrm>
            <a:off x="950670" y="3306170"/>
            <a:ext cx="2448933" cy="1614801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指标体系计算结果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 rot="10800000">
            <a:off x="7734300" y="-23240"/>
            <a:ext cx="4457700" cy="6872748"/>
          </a:xfrm>
          <a:custGeom>
            <a:avLst/>
            <a:gdLst>
              <a:gd name="connsiteX0" fmla="*/ 2813957 w 4457700"/>
              <a:gd name="connsiteY0" fmla="*/ 6872748 h 6872748"/>
              <a:gd name="connsiteX1" fmla="*/ 0 w 4457700"/>
              <a:gd name="connsiteY1" fmla="*/ 6872748 h 6872748"/>
              <a:gd name="connsiteX2" fmla="*/ 0 w 4457700"/>
              <a:gd name="connsiteY2" fmla="*/ 0 h 6872748"/>
              <a:gd name="connsiteX3" fmla="*/ 539063 w 4457700"/>
              <a:gd name="connsiteY3" fmla="*/ 0 h 6872748"/>
              <a:gd name="connsiteX4" fmla="*/ 2813957 w 4457700"/>
              <a:gd name="connsiteY4" fmla="*/ 0 h 6872748"/>
              <a:gd name="connsiteX5" fmla="*/ 2828251 w 4457700"/>
              <a:gd name="connsiteY5" fmla="*/ 0 h 6872748"/>
              <a:gd name="connsiteX6" fmla="*/ 2886320 w 4457700"/>
              <a:gd name="connsiteY6" fmla="*/ 35514 h 6872748"/>
              <a:gd name="connsiteX7" fmla="*/ 4457700 w 4457700"/>
              <a:gd name="connsiteY7" fmla="*/ 3418192 h 6872748"/>
              <a:gd name="connsiteX8" fmla="*/ 2886320 w 4457700"/>
              <a:gd name="connsiteY8" fmla="*/ 6800870 h 6872748"/>
              <a:gd name="connsiteX9" fmla="*/ 2813957 w 4457700"/>
              <a:gd name="connsiteY9" fmla="*/ 6845127 h 68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57700" h="6872748">
                <a:moveTo>
                  <a:pt x="2813957" y="6872748"/>
                </a:moveTo>
                <a:lnTo>
                  <a:pt x="0" y="6872748"/>
                </a:lnTo>
                <a:lnTo>
                  <a:pt x="0" y="0"/>
                </a:lnTo>
                <a:lnTo>
                  <a:pt x="539063" y="0"/>
                </a:lnTo>
                <a:lnTo>
                  <a:pt x="2813957" y="0"/>
                </a:lnTo>
                <a:lnTo>
                  <a:pt x="2828251" y="0"/>
                </a:lnTo>
                <a:lnTo>
                  <a:pt x="2886320" y="35514"/>
                </a:lnTo>
                <a:cubicBezTo>
                  <a:pt x="3816091" y="641583"/>
                  <a:pt x="4457700" y="1928525"/>
                  <a:pt x="4457700" y="3418192"/>
                </a:cubicBezTo>
                <a:cubicBezTo>
                  <a:pt x="4457700" y="4907859"/>
                  <a:pt x="3816091" y="6194800"/>
                  <a:pt x="2886320" y="6800870"/>
                </a:cubicBezTo>
                <a:lnTo>
                  <a:pt x="2813957" y="6845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723900" y="1534796"/>
            <a:ext cx="8206459" cy="3756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E63946-C032-420C-83CD-70468877F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909" y="1689005"/>
            <a:ext cx="8018442" cy="323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77758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604788" y="2010562"/>
            <a:ext cx="1581373" cy="15813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6538A-33AE-45EB-868C-14B9E34ED961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742" y="2353670"/>
            <a:ext cx="2771775" cy="1905000"/>
          </a:xfrm>
          <a:prstGeom prst="rect">
            <a:avLst/>
          </a:prstGeom>
        </p:spPr>
      </p:pic>
      <p:sp>
        <p:nvSpPr>
          <p:cNvPr id="7" name="TextBox 8"/>
          <p:cNvSpPr txBox="1"/>
          <p:nvPr/>
        </p:nvSpPr>
        <p:spPr>
          <a:xfrm>
            <a:off x="1043733" y="2475173"/>
            <a:ext cx="4343055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Part</a:t>
            </a:r>
            <a:r>
              <a:rPr lang="zh-CN" altLang="en-US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 </a:t>
            </a:r>
            <a:r>
              <a:rPr lang="en-US" altLang="zh-CN" sz="54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8" name="矩形 7"/>
          <p:cNvSpPr/>
          <p:nvPr/>
        </p:nvSpPr>
        <p:spPr>
          <a:xfrm>
            <a:off x="950670" y="3306170"/>
            <a:ext cx="4436118" cy="81458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研究发现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 rot="10800000">
            <a:off x="7734300" y="-23240"/>
            <a:ext cx="4457700" cy="6872748"/>
          </a:xfrm>
          <a:custGeom>
            <a:avLst/>
            <a:gdLst>
              <a:gd name="connsiteX0" fmla="*/ 2813957 w 4457700"/>
              <a:gd name="connsiteY0" fmla="*/ 6872748 h 6872748"/>
              <a:gd name="connsiteX1" fmla="*/ 0 w 4457700"/>
              <a:gd name="connsiteY1" fmla="*/ 6872748 h 6872748"/>
              <a:gd name="connsiteX2" fmla="*/ 0 w 4457700"/>
              <a:gd name="connsiteY2" fmla="*/ 0 h 6872748"/>
              <a:gd name="connsiteX3" fmla="*/ 539063 w 4457700"/>
              <a:gd name="connsiteY3" fmla="*/ 0 h 6872748"/>
              <a:gd name="connsiteX4" fmla="*/ 2813957 w 4457700"/>
              <a:gd name="connsiteY4" fmla="*/ 0 h 6872748"/>
              <a:gd name="connsiteX5" fmla="*/ 2828251 w 4457700"/>
              <a:gd name="connsiteY5" fmla="*/ 0 h 6872748"/>
              <a:gd name="connsiteX6" fmla="*/ 2886320 w 4457700"/>
              <a:gd name="connsiteY6" fmla="*/ 35514 h 6872748"/>
              <a:gd name="connsiteX7" fmla="*/ 4457700 w 4457700"/>
              <a:gd name="connsiteY7" fmla="*/ 3418192 h 6872748"/>
              <a:gd name="connsiteX8" fmla="*/ 2886320 w 4457700"/>
              <a:gd name="connsiteY8" fmla="*/ 6800870 h 6872748"/>
              <a:gd name="connsiteX9" fmla="*/ 2813957 w 4457700"/>
              <a:gd name="connsiteY9" fmla="*/ 6845127 h 68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57700" h="6872748">
                <a:moveTo>
                  <a:pt x="2813957" y="6872748"/>
                </a:moveTo>
                <a:lnTo>
                  <a:pt x="0" y="6872748"/>
                </a:lnTo>
                <a:lnTo>
                  <a:pt x="0" y="0"/>
                </a:lnTo>
                <a:lnTo>
                  <a:pt x="539063" y="0"/>
                </a:lnTo>
                <a:lnTo>
                  <a:pt x="2813957" y="0"/>
                </a:lnTo>
                <a:lnTo>
                  <a:pt x="2828251" y="0"/>
                </a:lnTo>
                <a:lnTo>
                  <a:pt x="2886320" y="35514"/>
                </a:lnTo>
                <a:cubicBezTo>
                  <a:pt x="3816091" y="641583"/>
                  <a:pt x="4457700" y="1928525"/>
                  <a:pt x="4457700" y="3418192"/>
                </a:cubicBezTo>
                <a:cubicBezTo>
                  <a:pt x="4457700" y="4907859"/>
                  <a:pt x="3816091" y="6194800"/>
                  <a:pt x="2886320" y="6800870"/>
                </a:cubicBezTo>
                <a:lnTo>
                  <a:pt x="2813957" y="6845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246255" y="1276346"/>
            <a:ext cx="4845146" cy="43053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E12FF9-E20D-431F-A151-D19036B78B2D}"/>
              </a:ext>
            </a:extLst>
          </p:cNvPr>
          <p:cNvSpPr txBox="1"/>
          <p:nvPr/>
        </p:nvSpPr>
        <p:spPr>
          <a:xfrm>
            <a:off x="5994400" y="2010562"/>
            <a:ext cx="33250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变异系数、偏态分布等复杂算法并非万能药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一切指标算法需根据实际获取数据决定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当无法判断不同指数之间权重时，可以采取排名等级赋分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2617739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8"/>
          <p:cNvSpPr txBox="1"/>
          <p:nvPr/>
        </p:nvSpPr>
        <p:spPr>
          <a:xfrm>
            <a:off x="4235992" y="2636137"/>
            <a:ext cx="7507134" cy="101566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6600" b="1" spc="200" dirty="0">
                <a:solidFill>
                  <a:schemeClr val="bg2">
                    <a:lumMod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Arial" panose="020B0604020202020204" pitchFamily="34" charset="0"/>
              </a:rPr>
              <a:t>THANK YOU</a:t>
            </a:r>
            <a:endParaRPr lang="zh-CN" altLang="en-US" sz="6600" b="1" spc="200" dirty="0">
              <a:solidFill>
                <a:schemeClr val="bg2">
                  <a:lumMod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sym typeface="Arial" panose="020B0604020202020204" pitchFamily="34" charset="0"/>
            </a:endParaRPr>
          </a:p>
        </p:txBody>
      </p:sp>
      <p:pic>
        <p:nvPicPr>
          <p:cNvPr id="24" name="清晨的琵琶湖 - 萧育霆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7310" y="6077743"/>
            <a:ext cx="341312" cy="341312"/>
          </a:xfrm>
          <a:prstGeom prst="rect">
            <a:avLst/>
          </a:prstGeom>
        </p:spPr>
      </p:pic>
      <p:sp>
        <p:nvSpPr>
          <p:cNvPr id="3" name="等腰三角形 2"/>
          <p:cNvSpPr/>
          <p:nvPr/>
        </p:nvSpPr>
        <p:spPr>
          <a:xfrm rot="5400000">
            <a:off x="10942063" y="3083298"/>
            <a:ext cx="467870" cy="2426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224788" y="2107956"/>
            <a:ext cx="2315607" cy="23156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91171" y="2932142"/>
            <a:ext cx="667234" cy="66723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781489" y="222947"/>
            <a:ext cx="663277" cy="66327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703430" y="4971399"/>
            <a:ext cx="1149160" cy="11491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  <a:outerShdw blurRad="203200" dist="25400" dir="1800000" sx="102000" sy="102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088031"/>
      </p:ext>
    </p:extLst>
  </p:cSld>
  <p:clrMapOvr>
    <a:masterClrMapping/>
  </p:clrMapOvr>
  <p:transition spd="slow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灰色商务工作汇报PPT模板3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3288</TotalTime>
  <Words>136</Words>
  <Application>Microsoft Office PowerPoint</Application>
  <PresentationFormat>宽屏</PresentationFormat>
  <Paragraphs>33</Paragraphs>
  <Slides>6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思源黑体 CN Bold</vt:lpstr>
      <vt:lpstr>思源黑体 CN Light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灰色商务工作汇报PPT模板3</dc:title>
  <dc:creator>andy</dc:creator>
  <cp:lastModifiedBy>赵 睿思</cp:lastModifiedBy>
  <cp:revision>486</cp:revision>
  <dcterms:created xsi:type="dcterms:W3CDTF">2019-04-09T06:58:04Z</dcterms:created>
  <dcterms:modified xsi:type="dcterms:W3CDTF">2020-07-18T07:20:21Z</dcterms:modified>
</cp:coreProperties>
</file>

<file path=docProps/thumbnail.jpeg>
</file>